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3" r:id="rId2"/>
    <p:sldId id="375" r:id="rId3"/>
    <p:sldId id="382" r:id="rId4"/>
    <p:sldId id="383" r:id="rId5"/>
    <p:sldId id="374" r:id="rId6"/>
    <p:sldId id="384" r:id="rId7"/>
    <p:sldId id="393" r:id="rId8"/>
    <p:sldId id="386" r:id="rId9"/>
    <p:sldId id="385" r:id="rId10"/>
    <p:sldId id="390" r:id="rId11"/>
    <p:sldId id="388" r:id="rId12"/>
    <p:sldId id="391" r:id="rId13"/>
    <p:sldId id="392" r:id="rId14"/>
    <p:sldId id="389" r:id="rId15"/>
    <p:sldId id="394" r:id="rId16"/>
    <p:sldId id="3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373"/>
            <p14:sldId id="375"/>
            <p14:sldId id="382"/>
            <p14:sldId id="383"/>
            <p14:sldId id="374"/>
            <p14:sldId id="384"/>
            <p14:sldId id="393"/>
            <p14:sldId id="386"/>
            <p14:sldId id="385"/>
            <p14:sldId id="390"/>
            <p14:sldId id="388"/>
            <p14:sldId id="391"/>
            <p14:sldId id="392"/>
            <p14:sldId id="389"/>
            <p14:sldId id="394"/>
            <p14:sldId id="364"/>
          </p14:sldIdLst>
        </p14:section>
        <p14:section name="Instructions" id="{5EC75C8C-8851-4EC1-83E3-ADCB0283ABB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1CC"/>
    <a:srgbClr val="999490"/>
    <a:srgbClr val="962A8B"/>
    <a:srgbClr val="C8AE73"/>
    <a:srgbClr val="FBB800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051" autoAdjust="0"/>
  </p:normalViewPr>
  <p:slideViewPr>
    <p:cSldViewPr showGuides="1">
      <p:cViewPr varScale="1">
        <p:scale>
          <a:sx n="51" d="100"/>
          <a:sy n="51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83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74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Student can receive up to 3 similarity reports they then need wait 24 hours for each additional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Turnitin assignment links will no longer be displayed in Blackboard with a Turnitin icon. It is recommended that the words “Turnitin Submission” are added to the assignment title to clearly identify the link to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67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57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56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81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87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Allocate groups and groups created in Blackboard are available in Turnitin for filtering assignments.</a:t>
            </a:r>
          </a:p>
          <a:p>
            <a:endParaRPr lang="en-AU" b="1" dirty="0"/>
          </a:p>
          <a:p>
            <a:r>
              <a:rPr lang="en-AU" b="1" dirty="0"/>
              <a:t>All groups must be set as “Available” in Blackboard to work Turnitin.</a:t>
            </a:r>
          </a:p>
          <a:p>
            <a:endParaRPr lang="en-AU" b="1" dirty="0"/>
          </a:p>
          <a:p>
            <a:r>
              <a:rPr lang="en-AU" b="1" dirty="0"/>
              <a:t>There is a delay in new groups created in Blackboard being available in Turnitin. (may take over an hour)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50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err="1"/>
              <a:t>Quickmarks</a:t>
            </a:r>
            <a:r>
              <a:rPr lang="en-AU" b="1" dirty="0"/>
              <a:t> (comments) report: </a:t>
            </a:r>
          </a:p>
          <a:p>
            <a:pPr marL="171450" indent="-171450">
              <a:buFontTx/>
              <a:buChar char="-"/>
            </a:pPr>
            <a:r>
              <a:rPr lang="en-AU" b="1" dirty="0"/>
              <a:t>Number of comments per </a:t>
            </a:r>
            <a:r>
              <a:rPr lang="en-AU" b="1" dirty="0" err="1"/>
              <a:t>quickmark</a:t>
            </a:r>
            <a:r>
              <a:rPr lang="en-AU" b="1" dirty="0"/>
              <a:t> set (comment bank)</a:t>
            </a:r>
          </a:p>
          <a:p>
            <a:pPr marL="171450" indent="-171450">
              <a:buFontTx/>
              <a:buChar char="-"/>
            </a:pPr>
            <a:r>
              <a:rPr lang="en-AU" b="1" dirty="0"/>
              <a:t>Number of comments per </a:t>
            </a:r>
            <a:r>
              <a:rPr lang="en-AU" b="1" dirty="0" err="1"/>
              <a:t>quickmark</a:t>
            </a:r>
            <a:r>
              <a:rPr lang="en-AU" b="1" dirty="0"/>
              <a:t> (comment) for a specific </a:t>
            </a:r>
            <a:r>
              <a:rPr lang="en-AU" b="1" dirty="0" err="1"/>
              <a:t>quickmarks</a:t>
            </a:r>
            <a:r>
              <a:rPr lang="en-AU" b="1" dirty="0"/>
              <a:t> set (comment bank)</a:t>
            </a:r>
          </a:p>
          <a:p>
            <a:pPr marL="171450" indent="-171450">
              <a:buFontTx/>
              <a:buChar char="-"/>
            </a:pPr>
            <a:endParaRPr lang="en-AU" b="1" dirty="0"/>
          </a:p>
          <a:p>
            <a:pPr marL="171450" indent="-171450">
              <a:buFontTx/>
              <a:buChar char="-"/>
            </a:pPr>
            <a:r>
              <a:rPr lang="en-AU" b="1" dirty="0"/>
              <a:t>Results can be downloaded to a CVS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63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AU" b="1" dirty="0"/>
              <a:t>View rubric results for each criteria for each student:</a:t>
            </a:r>
          </a:p>
          <a:p>
            <a:pPr marL="171450" indent="-171450">
              <a:buFontTx/>
              <a:buChar char="-"/>
            </a:pPr>
            <a:r>
              <a:rPr lang="en-AU" b="1" dirty="0"/>
              <a:t>By performance title i.e. Excellent, Good, Poor</a:t>
            </a:r>
          </a:p>
          <a:p>
            <a:pPr marL="171450" indent="-171450">
              <a:buFontTx/>
              <a:buChar char="-"/>
            </a:pPr>
            <a:r>
              <a:rPr lang="en-AU" b="1" dirty="0"/>
              <a:t>By results</a:t>
            </a:r>
          </a:p>
          <a:p>
            <a:pPr marL="0" indent="0">
              <a:buFontTx/>
              <a:buNone/>
            </a:pPr>
            <a:endParaRPr lang="en-AU" b="1" dirty="0"/>
          </a:p>
          <a:p>
            <a:pPr marL="0" indent="0">
              <a:buFontTx/>
              <a:buNone/>
            </a:pPr>
            <a:r>
              <a:rPr lang="en-AU" b="1" dirty="0"/>
              <a:t>Results can be downloaded to a CVS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99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987-6E68-47E6-931F-15CD6EAC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76" y="1484784"/>
            <a:ext cx="10738247" cy="1296144"/>
          </a:xfrm>
        </p:spPr>
        <p:txBody>
          <a:bodyPr/>
          <a:lstStyle/>
          <a:p>
            <a:r>
              <a:rPr lang="en-AU" dirty="0"/>
              <a:t>Turnitin Update 2021</a:t>
            </a:r>
            <a:br>
              <a:rPr lang="en-AU" dirty="0"/>
            </a:br>
            <a:r>
              <a:rPr lang="en-AU" dirty="0"/>
              <a:t>Changes for staff</a:t>
            </a:r>
          </a:p>
        </p:txBody>
      </p:sp>
    </p:spTree>
    <p:extLst>
      <p:ext uri="{BB962C8B-B14F-4D97-AF65-F5344CB8AC3E}">
        <p14:creationId xmlns:p14="http://schemas.microsoft.com/office/powerpoint/2010/main" val="12174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 submitted assignments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A6F6782-1BCB-4B65-BEFA-2D23A3A97E1D}"/>
              </a:ext>
            </a:extLst>
          </p:cNvPr>
          <p:cNvSpPr txBox="1">
            <a:spLocks/>
          </p:cNvSpPr>
          <p:nvPr/>
        </p:nvSpPr>
        <p:spPr>
          <a:xfrm>
            <a:off x="695326" y="1628800"/>
            <a:ext cx="3808116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1. Click on the link,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1B34F2D7-9EA3-400A-8C43-42482569752F}"/>
              </a:ext>
            </a:extLst>
          </p:cNvPr>
          <p:cNvSpPr txBox="1">
            <a:spLocks/>
          </p:cNvSpPr>
          <p:nvPr/>
        </p:nvSpPr>
        <p:spPr>
          <a:xfrm>
            <a:off x="722898" y="3501008"/>
            <a:ext cx="5733141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2. View Assignment Inbox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DDFBA-620D-4565-BC63-EAD0DCAD6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2" y="2400166"/>
            <a:ext cx="8228571" cy="1133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CF104-60FD-4B43-B2CA-263F7C08B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6" y="4308012"/>
            <a:ext cx="9336361" cy="21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Filter assignments by Blackboard group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1B34F2D7-9EA3-400A-8C43-42482569752F}"/>
              </a:ext>
            </a:extLst>
          </p:cNvPr>
          <p:cNvSpPr txBox="1">
            <a:spLocks/>
          </p:cNvSpPr>
          <p:nvPr/>
        </p:nvSpPr>
        <p:spPr>
          <a:xfrm>
            <a:off x="722899" y="3673008"/>
            <a:ext cx="3808116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DD5D8-2AA3-4512-A9F4-A45BA04A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84" y="2275892"/>
            <a:ext cx="10992544" cy="3469192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5CF3DBE9-A98E-47CD-8789-5443E45FBDB5}"/>
              </a:ext>
            </a:extLst>
          </p:cNvPr>
          <p:cNvSpPr txBox="1">
            <a:spLocks/>
          </p:cNvSpPr>
          <p:nvPr/>
        </p:nvSpPr>
        <p:spPr>
          <a:xfrm>
            <a:off x="695324" y="1521792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Groups must be set as “Available” in Blackboard.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FE5536FE-431E-4ADA-817C-CD2E410DAD78}"/>
              </a:ext>
            </a:extLst>
          </p:cNvPr>
          <p:cNvSpPr txBox="1">
            <a:spLocks/>
          </p:cNvSpPr>
          <p:nvPr/>
        </p:nvSpPr>
        <p:spPr>
          <a:xfrm>
            <a:off x="663084" y="5762646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There may be a delay in new groups transferring to Turnitin.</a:t>
            </a:r>
          </a:p>
        </p:txBody>
      </p:sp>
    </p:spTree>
    <p:extLst>
      <p:ext uri="{BB962C8B-B14F-4D97-AF65-F5344CB8AC3E}">
        <p14:creationId xmlns:p14="http://schemas.microsoft.com/office/powerpoint/2010/main" val="21206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Grading Report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CF3DBE9-A98E-47CD-8789-5443E45FBDB5}"/>
              </a:ext>
            </a:extLst>
          </p:cNvPr>
          <p:cNvSpPr txBox="1">
            <a:spLocks/>
          </p:cNvSpPr>
          <p:nvPr/>
        </p:nvSpPr>
        <p:spPr>
          <a:xfrm>
            <a:off x="695324" y="1521792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Overview of comments per student.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7BAD-E782-439F-AF96-DE434219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28" y="3010642"/>
            <a:ext cx="11014343" cy="26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Grading Report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CF3DBE9-A98E-47CD-8789-5443E45FBDB5}"/>
              </a:ext>
            </a:extLst>
          </p:cNvPr>
          <p:cNvSpPr txBox="1">
            <a:spLocks/>
          </p:cNvSpPr>
          <p:nvPr/>
        </p:nvSpPr>
        <p:spPr>
          <a:xfrm>
            <a:off x="695324" y="1521792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Overview of rubric criteria results per student.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7C9EB-0994-4DE6-A685-F8F22AA0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7" y="2996952"/>
            <a:ext cx="1094698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view: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454252D-33E8-409C-A4BD-D50470CC430B}"/>
              </a:ext>
            </a:extLst>
          </p:cNvPr>
          <p:cNvSpPr txBox="1">
            <a:spLocks/>
          </p:cNvSpPr>
          <p:nvPr/>
        </p:nvSpPr>
        <p:spPr>
          <a:xfrm>
            <a:off x="727940" y="5661248"/>
            <a:ext cx="10992544" cy="5932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Note: Submission receipts are no longer sent by email.</a:t>
            </a:r>
          </a:p>
          <a:p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50BA54F-B3AE-46E6-A9AA-4715E245AF0E}"/>
              </a:ext>
            </a:extLst>
          </p:cNvPr>
          <p:cNvSpPr txBox="1">
            <a:spLocks/>
          </p:cNvSpPr>
          <p:nvPr/>
        </p:nvSpPr>
        <p:spPr>
          <a:xfrm>
            <a:off x="678691" y="1733616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Students may download a Digital Receipt from the Assignment Inbox.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96D3E-511F-4570-B680-F9328E2C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1" y="2996952"/>
            <a:ext cx="10673893" cy="2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view: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454252D-33E8-409C-A4BD-D50470CC430B}"/>
              </a:ext>
            </a:extLst>
          </p:cNvPr>
          <p:cNvSpPr txBox="1">
            <a:spLocks/>
          </p:cNvSpPr>
          <p:nvPr/>
        </p:nvSpPr>
        <p:spPr>
          <a:xfrm>
            <a:off x="727940" y="5661248"/>
            <a:ext cx="10992544" cy="593288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Note: Students will receive a message on how many Similarity Reports they have remaining.</a:t>
            </a:r>
          </a:p>
          <a:p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50BA54F-B3AE-46E6-A9AA-4715E245AF0E}"/>
              </a:ext>
            </a:extLst>
          </p:cNvPr>
          <p:cNvSpPr txBox="1">
            <a:spLocks/>
          </p:cNvSpPr>
          <p:nvPr/>
        </p:nvSpPr>
        <p:spPr>
          <a:xfrm>
            <a:off x="678691" y="1733616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Students may resubmit using the </a:t>
            </a:r>
            <a:r>
              <a:rPr lang="en-AU" sz="3200" b="1" dirty="0">
                <a:solidFill>
                  <a:srgbClr val="7030A0"/>
                </a:solidFill>
              </a:rPr>
              <a:t>Resubmit paper </a:t>
            </a:r>
            <a:r>
              <a:rPr lang="en-AU" sz="3200" dirty="0">
                <a:solidFill>
                  <a:srgbClr val="7030A0"/>
                </a:solidFill>
              </a:rPr>
              <a:t>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4AD07-2FF4-4500-90CF-D67B9A97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88" y="2945096"/>
            <a:ext cx="10673893" cy="1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9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800" y="1876346"/>
            <a:ext cx="7417424" cy="832577"/>
          </a:xfrm>
        </p:spPr>
        <p:txBody>
          <a:bodyPr>
            <a:noAutofit/>
          </a:bodyPr>
          <a:lstStyle/>
          <a:p>
            <a:r>
              <a:rPr lang="en-AU" sz="2400" dirty="0"/>
              <a:t>eLearning Systems and Support</a:t>
            </a:r>
          </a:p>
          <a:p>
            <a:r>
              <a:rPr lang="en-AU" sz="2400" dirty="0"/>
              <a:t>Institute of Teaching and Learning Innovation </a:t>
            </a:r>
          </a:p>
          <a:p>
            <a:r>
              <a:rPr lang="en-AU" sz="2400" dirty="0"/>
              <a:t>help@elearning.uq.edu.au </a:t>
            </a:r>
          </a:p>
          <a:p>
            <a:r>
              <a:rPr lang="en-AU" sz="2400" dirty="0"/>
              <a:t>www.elearning.uq.edu.au</a:t>
            </a:r>
          </a:p>
        </p:txBody>
      </p:sp>
    </p:spTree>
    <p:extLst>
      <p:ext uri="{BB962C8B-B14F-4D97-AF65-F5344CB8AC3E}">
        <p14:creationId xmlns:p14="http://schemas.microsoft.com/office/powerpoint/2010/main" val="24305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1E138D-042B-4355-B66A-27B8EB99A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700213"/>
            <a:ext cx="10778516" cy="460851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rgbClr val="7030A0"/>
                </a:solidFill>
              </a:rPr>
              <a:t>Turnitin assignments are created from the </a:t>
            </a:r>
            <a:r>
              <a:rPr lang="en-AU" sz="3000" i="1" dirty="0">
                <a:solidFill>
                  <a:srgbClr val="7030A0"/>
                </a:solidFill>
              </a:rPr>
              <a:t>Build Content</a:t>
            </a:r>
            <a:r>
              <a:rPr lang="en-AU" sz="3000" dirty="0">
                <a:solidFill>
                  <a:srgbClr val="7030A0"/>
                </a:solidFill>
              </a:rPr>
              <a:t>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rgbClr val="7030A0"/>
                </a:solidFill>
              </a:rPr>
              <a:t>A more intuitive assignment submission setup interface.</a:t>
            </a:r>
            <a:endParaRPr lang="en-AU" sz="3000" i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i="1" dirty="0">
                <a:solidFill>
                  <a:srgbClr val="7030A0"/>
                </a:solidFill>
              </a:rPr>
              <a:t>Max Grade </a:t>
            </a:r>
            <a:r>
              <a:rPr lang="en-AU" sz="3000" dirty="0">
                <a:solidFill>
                  <a:srgbClr val="7030A0"/>
                </a:solidFill>
              </a:rPr>
              <a:t>setting – previously labelled </a:t>
            </a:r>
            <a:r>
              <a:rPr lang="en-AU" sz="3000" i="1" dirty="0">
                <a:solidFill>
                  <a:srgbClr val="7030A0"/>
                </a:solidFill>
              </a:rPr>
              <a:t>Point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i="1" dirty="0">
                <a:solidFill>
                  <a:srgbClr val="7030A0"/>
                </a:solidFill>
              </a:rPr>
              <a:t>Feedback Release Date </a:t>
            </a:r>
            <a:r>
              <a:rPr lang="en-AU" sz="3000" dirty="0">
                <a:solidFill>
                  <a:srgbClr val="7030A0"/>
                </a:solidFill>
              </a:rPr>
              <a:t>setting – previously labelled </a:t>
            </a:r>
            <a:r>
              <a:rPr lang="en-AU" sz="3000" i="1" dirty="0">
                <a:solidFill>
                  <a:srgbClr val="7030A0"/>
                </a:solidFill>
              </a:rPr>
              <a:t>Post Date,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rgbClr val="7030A0"/>
                </a:solidFill>
              </a:rPr>
              <a:t>Edit the assignment link to update: Title, Instructions, Max Grade &amp; Due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rgbClr val="7030A0"/>
                </a:solidFill>
              </a:rPr>
              <a:t>Edit all other settings by: Click on the assignment link &gt; click on the cog in the top right corner.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rgbClr val="7030A0"/>
                </a:solidFill>
              </a:rPr>
              <a:t>Access submitted assignments by clicking on the assignment link.</a:t>
            </a:r>
          </a:p>
          <a:p>
            <a:r>
              <a:rPr lang="en-AU" dirty="0"/>
              <a:t>		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06E4E-5228-44C9-982D-8C82598D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Turnitin Update 2021 Overview for staff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B92454-9A86-42F8-9191-7488763970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07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1E138D-042B-4355-B66A-27B8EB99A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700213"/>
            <a:ext cx="10778516" cy="46085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Filter the assignments displayed in the Assignment Inbox by Blackboard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Similarity reports have been enhanced to identify the use of substituted synonyms.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The roster sync has been automated.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rgbClr val="7030A0"/>
                </a:solidFill>
              </a:rPr>
              <a:t>Email non-submitters </a:t>
            </a:r>
            <a:r>
              <a:rPr lang="en-AU" sz="2800" dirty="0">
                <a:solidFill>
                  <a:srgbClr val="7030A0"/>
                </a:solidFill>
              </a:rPr>
              <a:t>functionality is no longer available – as an alternative use the </a:t>
            </a:r>
            <a:r>
              <a:rPr lang="en-AU" sz="2800" i="1" dirty="0">
                <a:solidFill>
                  <a:srgbClr val="7030A0"/>
                </a:solidFill>
              </a:rPr>
              <a:t>Send Reminder </a:t>
            </a:r>
            <a:r>
              <a:rPr lang="en-AU" sz="2800" dirty="0">
                <a:solidFill>
                  <a:srgbClr val="7030A0"/>
                </a:solidFill>
              </a:rPr>
              <a:t>function in Grade Centre.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rgbClr val="7030A0"/>
                </a:solidFill>
              </a:rPr>
              <a:t>Multiple File Upload </a:t>
            </a:r>
            <a:r>
              <a:rPr lang="en-AU" sz="2800" dirty="0">
                <a:solidFill>
                  <a:srgbClr val="7030A0"/>
                </a:solidFill>
              </a:rPr>
              <a:t>functionality is no longer available.</a:t>
            </a:r>
            <a:r>
              <a:rPr lang="en-AU" sz="28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A Marking report is now available.</a:t>
            </a:r>
            <a:r>
              <a:rPr lang="en-AU" dirty="0"/>
              <a:t>		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06E4E-5228-44C9-982D-8C82598D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Turnitin Update 2021 Overview for staff cont.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B92454-9A86-42F8-9191-7488763970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96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1E138D-042B-4355-B66A-27B8EB99A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700213"/>
            <a:ext cx="10778516" cy="46085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A more intuitive assignment submission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Submission receipts are no longer sent by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Students may download a Digital Receipt from the Assignment Inbox.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06E4E-5228-44C9-982D-8C82598D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Turnitin Update 2021 Student submission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B92454-9A86-42F8-9191-7488763970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7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9F8A46-DB97-43E6-A546-F4EA26186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8357" y="1124744"/>
            <a:ext cx="7302219" cy="5184576"/>
          </a:xfr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147064"/>
            <a:ext cx="3168428" cy="2160240"/>
          </a:xfrm>
        </p:spPr>
        <p:txBody>
          <a:bodyPr anchor="ctr">
            <a:normAutofit/>
          </a:bodyPr>
          <a:lstStyle/>
          <a:p>
            <a:r>
              <a:rPr lang="en-AU" sz="3100" dirty="0"/>
              <a:t>Create Turnitin assignments from the </a:t>
            </a:r>
            <a:r>
              <a:rPr lang="en-AU" sz="3100" i="1" dirty="0"/>
              <a:t>Build Content </a:t>
            </a:r>
            <a:r>
              <a:rPr lang="en-AU" sz="3100" dirty="0"/>
              <a:t>menu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6DBD30C-4A53-4173-92E8-55932423AFF7}"/>
              </a:ext>
            </a:extLst>
          </p:cNvPr>
          <p:cNvSpPr txBox="1">
            <a:spLocks/>
          </p:cNvSpPr>
          <p:nvPr/>
        </p:nvSpPr>
        <p:spPr>
          <a:xfrm>
            <a:off x="882918" y="6070134"/>
            <a:ext cx="9162158" cy="6892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Add “Turnitin Submission” to the title.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94324019-0579-4307-BE86-6B9DF80791A4}"/>
              </a:ext>
            </a:extLst>
          </p:cNvPr>
          <p:cNvSpPr txBox="1">
            <a:spLocks/>
          </p:cNvSpPr>
          <p:nvPr/>
        </p:nvSpPr>
        <p:spPr>
          <a:xfrm>
            <a:off x="859090" y="260648"/>
            <a:ext cx="6317029" cy="13518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Updated interface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D01E9-43A4-47AA-9B40-6CA85764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45" y="1287264"/>
            <a:ext cx="10314286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17DE0E-AFB1-41FD-BC35-27DB61CA125F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6DBD30C-4A53-4173-92E8-55932423AFF7}"/>
              </a:ext>
            </a:extLst>
          </p:cNvPr>
          <p:cNvSpPr txBox="1">
            <a:spLocks/>
          </p:cNvSpPr>
          <p:nvPr/>
        </p:nvSpPr>
        <p:spPr>
          <a:xfrm>
            <a:off x="2622474" y="5963998"/>
            <a:ext cx="9162158" cy="6892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i="1" dirty="0">
                <a:solidFill>
                  <a:srgbClr val="7030A0"/>
                </a:solidFill>
              </a:rPr>
              <a:t>Feedback Release Date </a:t>
            </a:r>
            <a:r>
              <a:rPr lang="en-AU" sz="3200" dirty="0">
                <a:solidFill>
                  <a:srgbClr val="7030A0"/>
                </a:solidFill>
              </a:rPr>
              <a:t>– previously </a:t>
            </a:r>
            <a:r>
              <a:rPr lang="en-AU" sz="3200" i="1" dirty="0">
                <a:solidFill>
                  <a:srgbClr val="7030A0"/>
                </a:solidFill>
              </a:rPr>
              <a:t>Post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DAD76-1276-463C-A911-FB84B673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91" y="1268760"/>
            <a:ext cx="10314286" cy="4695238"/>
          </a:xfrm>
          <a:prstGeom prst="rect">
            <a:avLst/>
          </a:prstGeom>
        </p:spPr>
      </p:pic>
      <p:sp>
        <p:nvSpPr>
          <p:cNvPr id="14" name="Title 7">
            <a:extLst>
              <a:ext uri="{FF2B5EF4-FFF2-40B4-BE49-F238E27FC236}">
                <a16:creationId xmlns:a16="http://schemas.microsoft.com/office/drawing/2014/main" id="{4F408B95-C927-4CF9-83AF-73442576F147}"/>
              </a:ext>
            </a:extLst>
          </p:cNvPr>
          <p:cNvSpPr txBox="1">
            <a:spLocks/>
          </p:cNvSpPr>
          <p:nvPr/>
        </p:nvSpPr>
        <p:spPr>
          <a:xfrm>
            <a:off x="5176359" y="313716"/>
            <a:ext cx="6624736" cy="13518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i="1" dirty="0">
                <a:solidFill>
                  <a:srgbClr val="7030A0"/>
                </a:solidFill>
              </a:rPr>
              <a:t>Max Grade </a:t>
            </a:r>
            <a:r>
              <a:rPr lang="en-AU" sz="3200" dirty="0">
                <a:solidFill>
                  <a:srgbClr val="7030A0"/>
                </a:solidFill>
              </a:rPr>
              <a:t>– previously </a:t>
            </a:r>
            <a:r>
              <a:rPr lang="en-AU" sz="3200" i="1" dirty="0">
                <a:solidFill>
                  <a:srgbClr val="7030A0"/>
                </a:solidFill>
              </a:rPr>
              <a:t>Point Value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727" y="2940470"/>
            <a:ext cx="2448272" cy="1351817"/>
          </a:xfrm>
        </p:spPr>
        <p:txBody>
          <a:bodyPr anchor="ctr">
            <a:normAutofit/>
          </a:bodyPr>
          <a:lstStyle/>
          <a:p>
            <a:r>
              <a:rPr lang="en-AU" sz="3200" i="1" dirty="0">
                <a:solidFill>
                  <a:srgbClr val="7030A0"/>
                </a:solidFill>
              </a:rPr>
              <a:t>24-hour time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94324019-0579-4307-BE86-6B9DF80791A4}"/>
              </a:ext>
            </a:extLst>
          </p:cNvPr>
          <p:cNvSpPr txBox="1">
            <a:spLocks/>
          </p:cNvSpPr>
          <p:nvPr/>
        </p:nvSpPr>
        <p:spPr>
          <a:xfrm>
            <a:off x="859090" y="260648"/>
            <a:ext cx="6317029" cy="13518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Updated interface</a:t>
            </a:r>
          </a:p>
        </p:txBody>
      </p:sp>
    </p:spTree>
    <p:extLst>
      <p:ext uri="{BB962C8B-B14F-4D97-AF65-F5344CB8AC3E}">
        <p14:creationId xmlns:p14="http://schemas.microsoft.com/office/powerpoint/2010/main" val="19218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Edit: Title, Instructions, Points (Max Grade) &amp; Due 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3EB1E-430C-43F4-A46D-2B4C1ECA6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2564904"/>
            <a:ext cx="10535288" cy="3629805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7836ECE3-6FF1-49FB-8C55-374D865E6D4D}"/>
              </a:ext>
            </a:extLst>
          </p:cNvPr>
          <p:cNvSpPr txBox="1">
            <a:spLocks/>
          </p:cNvSpPr>
          <p:nvPr/>
        </p:nvSpPr>
        <p:spPr>
          <a:xfrm>
            <a:off x="695326" y="1728792"/>
            <a:ext cx="6984850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Click on the Down arrow &gt; select Edit</a:t>
            </a:r>
          </a:p>
        </p:txBody>
      </p:sp>
    </p:spTree>
    <p:extLst>
      <p:ext uri="{BB962C8B-B14F-4D97-AF65-F5344CB8AC3E}">
        <p14:creationId xmlns:p14="http://schemas.microsoft.com/office/powerpoint/2010/main" val="31897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Edit: Other settings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A6F6782-1BCB-4B65-BEFA-2D23A3A97E1D}"/>
              </a:ext>
            </a:extLst>
          </p:cNvPr>
          <p:cNvSpPr txBox="1">
            <a:spLocks/>
          </p:cNvSpPr>
          <p:nvPr/>
        </p:nvSpPr>
        <p:spPr>
          <a:xfrm>
            <a:off x="695326" y="1628800"/>
            <a:ext cx="3808116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1. Click on the link,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604C1D-9FE1-4CFE-B3B6-15FCEFAD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2420888"/>
            <a:ext cx="8209524" cy="1542857"/>
          </a:xfrm>
          <a:prstGeom prst="rect">
            <a:avLst/>
          </a:prstGeom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1B34F2D7-9EA3-400A-8C43-42482569752F}"/>
              </a:ext>
            </a:extLst>
          </p:cNvPr>
          <p:cNvSpPr txBox="1">
            <a:spLocks/>
          </p:cNvSpPr>
          <p:nvPr/>
        </p:nvSpPr>
        <p:spPr>
          <a:xfrm>
            <a:off x="722899" y="3933056"/>
            <a:ext cx="3808116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2. Click on the cog.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6D0ABB-80EF-445B-B2A9-1B1A40DCC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6" y="4602088"/>
            <a:ext cx="10763359" cy="20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864</TotalTime>
  <Words>649</Words>
  <Application>Microsoft Office PowerPoint</Application>
  <PresentationFormat>Widescreen</PresentationFormat>
  <Paragraphs>97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University of Queensland</vt:lpstr>
      <vt:lpstr>Turnitin Update 2021 Changes for staff</vt:lpstr>
      <vt:lpstr>Turnitin Update 2021 Overview for staff</vt:lpstr>
      <vt:lpstr>Turnitin Update 2021 Overview for staff cont.</vt:lpstr>
      <vt:lpstr>Turnitin Update 2021 Student submission</vt:lpstr>
      <vt:lpstr>Create Turnitin assignments from the Build Content menu</vt:lpstr>
      <vt:lpstr>PowerPoint Presentation</vt:lpstr>
      <vt:lpstr>24-hour time</vt:lpstr>
      <vt:lpstr>Edit: Title, Instructions, Points (Max Grade) &amp; Due Date</vt:lpstr>
      <vt:lpstr>Edit: Other settings</vt:lpstr>
      <vt:lpstr>Access submitted assignments</vt:lpstr>
      <vt:lpstr>Filter assignments by Blackboard group</vt:lpstr>
      <vt:lpstr>Online Grading Report</vt:lpstr>
      <vt:lpstr>Online Grading Report</vt:lpstr>
      <vt:lpstr>Student view:</vt:lpstr>
      <vt:lpstr>Student view: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Ailsa Dickie</cp:lastModifiedBy>
  <cp:revision>16</cp:revision>
  <dcterms:created xsi:type="dcterms:W3CDTF">2018-09-28T01:38:30Z</dcterms:created>
  <dcterms:modified xsi:type="dcterms:W3CDTF">2021-08-11T03:38:33Z</dcterms:modified>
</cp:coreProperties>
</file>